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839" r:id="rId3"/>
    <p:sldId id="840" r:id="rId4"/>
    <p:sldId id="841" r:id="rId5"/>
    <p:sldId id="842" r:id="rId6"/>
    <p:sldId id="843" r:id="rId7"/>
    <p:sldId id="844" r:id="rId8"/>
    <p:sldId id="845" r:id="rId9"/>
    <p:sldId id="846" r:id="rId10"/>
    <p:sldId id="847" r:id="rId11"/>
    <p:sldId id="848" r:id="rId12"/>
    <p:sldId id="849" r:id="rId13"/>
    <p:sldId id="850" r:id="rId14"/>
    <p:sldId id="851" r:id="rId15"/>
    <p:sldId id="831" r:id="rId16"/>
    <p:sldId id="832" r:id="rId17"/>
    <p:sldId id="837" r:id="rId18"/>
    <p:sldId id="83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2"/>
    <p:restoredTop sz="95915"/>
  </p:normalViewPr>
  <p:slideViewPr>
    <p:cSldViewPr snapToGrid="0">
      <p:cViewPr varScale="1">
        <p:scale>
          <a:sx n="114" d="100"/>
          <a:sy n="114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DB717-7056-7C46-B6C9-A49BB8848287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15305-D7FD-E74E-A9AC-B89282403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F313A-EE25-5448-8E23-C76B70E75D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93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9C78D-D140-6718-0CE2-BD9CC29AD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DC743-A0DF-3729-50F4-008FBA9861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76A2D-9AE8-B94F-DDF0-9517B8EBB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8B3-FA05-B545-9F16-7E2FDFA14661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1DFBB-6237-5D3D-DC32-3350D89F3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BEC3D-F84A-FC61-C993-1A6C97E3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0F5-2FF4-EC44-BF6E-D1028E09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6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709AB-B646-DFB4-7E45-FE695E3E4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16BC96-BC16-A9FF-7198-A642129AB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1A1EA-C844-69F1-CC14-2C200390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8B3-FA05-B545-9F16-7E2FDFA14661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D5775-748E-D4B3-28F0-4138E048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1B9D8-AD3D-BE40-77E5-91E269C65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0F5-2FF4-EC44-BF6E-D1028E09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6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A45108-B3FE-90C7-39AA-623E583A1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B817DF-B727-B3BD-9E7D-489A19889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D13FF-F4CF-9CC5-3220-185B930D6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8B3-FA05-B545-9F16-7E2FDFA14661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EB278-0D1D-A3C1-D89E-A19848B6F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B6305-4D90-E0B6-987F-EF692837F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0F5-2FF4-EC44-BF6E-D1028E09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8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ED35E-07F9-D18F-E7D7-AEBC6BD9C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EA132-2642-2FCB-422D-90A6E7701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E39D5-A70E-9626-0467-070787255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8B3-FA05-B545-9F16-7E2FDFA14661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B5158-9F5D-9A4E-21DF-B1BB5975C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DAD3A-5DCD-9585-1D85-5C1B08D5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0F5-2FF4-EC44-BF6E-D1028E09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6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2EE58-0B9F-BD11-5ED8-1449AC8D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EA1DD-2DB0-1A10-8641-F6C57F69B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2D164-B990-BF74-F116-F933FF0D6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8B3-FA05-B545-9F16-7E2FDFA14661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D12D3-8B7D-5821-24F3-66B4D11B0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5EB25-D0A1-09AA-03EC-7CBD25840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0F5-2FF4-EC44-BF6E-D1028E09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7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92DB-DD87-D0C9-EF71-92720396F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E31E4-5DA1-5929-7210-0DB582B90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7771F-524D-F4E0-D71D-B36CB5EC0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D11F0-5805-F09F-49F4-F98B8FD36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8B3-FA05-B545-9F16-7E2FDFA14661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75E31-1AF2-6543-4A4C-B11D3C47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FD6A1-C8F2-E854-4F32-FD5005173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0F5-2FF4-EC44-BF6E-D1028E09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7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015D3-E14B-F823-561A-16F22F17E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77658-384A-63F1-6205-ADD18DA9A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7957E-2C7F-47A3-745B-8AA243B91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C22746-75D5-9DA3-62EC-116D77AFA7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CC8959-8BBE-6731-3DC9-55748A09B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D018F1-B241-6B8F-F18F-BFC20F981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8B3-FA05-B545-9F16-7E2FDFA14661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8E4945-E0CB-1529-A6A5-5008DD48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5E8AE5-2115-3C16-0A7A-5C09C0D3C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0F5-2FF4-EC44-BF6E-D1028E09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3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987D8-EBD4-5F09-F892-77648BBD7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E151F-C65A-C318-07C9-44660F52E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8B3-FA05-B545-9F16-7E2FDFA14661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D77FF-649E-C4D6-2A28-2A7ADF35E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475E0D-2172-A40D-7359-BCD6F16B8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0F5-2FF4-EC44-BF6E-D1028E09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4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E7A93E-DEF5-8007-81CE-56B07C2F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8B3-FA05-B545-9F16-7E2FDFA14661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1FDF5-B34F-E8A9-C263-8F8640E91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3BB59-0D38-616B-1F45-B39AF2B7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0F5-2FF4-EC44-BF6E-D1028E09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6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4B114-0B89-4A47-AED7-3A18F67C9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24DC7-081B-4387-0469-6AF408B06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9D0AD-5260-8229-C64E-35BA11877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F4052-BC34-E516-734C-9794EF5B6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8B3-FA05-B545-9F16-7E2FDFA14661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BAA7F-836F-617B-B99A-4054B0BAB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1296C-47BB-4ED1-928D-4A95C161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0F5-2FF4-EC44-BF6E-D1028E09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7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0439B-7D8C-8431-E511-B86D7BB84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63E49C-57CA-F3F8-7364-DB369A7AD1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7D788-08AC-2B4A-FA7B-5CE8729BA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34800-BD1E-ED3A-7AE8-514F080C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8B3-FA05-B545-9F16-7E2FDFA14661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CC832-ED08-F2F8-2C18-438AE7E52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286D5-9F75-4BC0-F6C8-CE691F5BD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0F5-2FF4-EC44-BF6E-D1028E09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9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EC2BFC-6F22-E1B9-6E66-57595F078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A3856-25B3-17EC-5771-B46532906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8C40C-A637-D87B-116D-5FBDBBA9E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58B3-FA05-B545-9F16-7E2FDFA14661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54670-8F56-48B2-3646-D1BB5A221C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11BFA-0254-186B-477E-688BAFFE9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B90F5-2FF4-EC44-BF6E-D1028E09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3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emf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8729" y="1508808"/>
            <a:ext cx="10085071" cy="1470025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Spectroscopy applications (II)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4350" y="3423579"/>
            <a:ext cx="6775699" cy="2488025"/>
          </a:xfrm>
        </p:spPr>
        <p:txBody>
          <a:bodyPr>
            <a:normAutofit/>
          </a:bodyPr>
          <a:lstStyle/>
          <a:p>
            <a:r>
              <a:rPr lang="en-US" sz="3400" dirty="0"/>
              <a:t>Lan Cheng </a:t>
            </a:r>
          </a:p>
          <a:p>
            <a:r>
              <a:rPr lang="en-US" sz="2800" dirty="0">
                <a:solidFill>
                  <a:srgbClr val="002060"/>
                </a:solidFill>
              </a:rPr>
              <a:t>Department of Chemistry </a:t>
            </a:r>
          </a:p>
          <a:p>
            <a:r>
              <a:rPr lang="en-US" sz="2800" dirty="0">
                <a:solidFill>
                  <a:srgbClr val="002060"/>
                </a:solidFill>
              </a:rPr>
              <a:t> The Johns Hopkins University</a:t>
            </a:r>
          </a:p>
          <a:p>
            <a:endParaRPr lang="en-US" sz="2595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DC1495-468A-B845-92A9-196EAF8C5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6BDF-E614-7D4C-9E36-6F72D8703B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65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A475-0800-D093-1B37-33B16FD5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Example: Lifetime for a vibrationally excited state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3DC61C-0DF4-E4E8-CC58-0E3CD211B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896" y="1691454"/>
            <a:ext cx="5470741" cy="6270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98D252-1AB0-48C0-B6CB-B10056744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907" y="2565621"/>
            <a:ext cx="6893399" cy="4028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2491D9-D987-E936-871D-E23DCAE81B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4101" y="3399979"/>
            <a:ext cx="3983838" cy="4028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540D46-96CE-8D65-4E9A-72B865DBE3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4101" y="4020751"/>
            <a:ext cx="4990068" cy="8660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A88048-2270-B427-3344-14BF81B59E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2534" y="4886796"/>
            <a:ext cx="4990063" cy="8660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BEAE69-7344-1D10-1408-87007B43D5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2534" y="5939065"/>
            <a:ext cx="2674850" cy="86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05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A475-0800-D093-1B37-33B16FD5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Example: Bending mode in water molecule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3DC61C-0DF4-E4E8-CC58-0E3CD211B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714" y="2099457"/>
            <a:ext cx="5470741" cy="6270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CD3C31-F406-DAAA-1EEC-6DBBA04A88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189" y="3095737"/>
            <a:ext cx="10584486" cy="8984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B112F3-6E4F-70CD-FD90-5CBFC6F19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189" y="4334830"/>
            <a:ext cx="9056070" cy="4596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31AAA7-315B-A758-3FBA-A71B543DDA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5159" y="5399262"/>
            <a:ext cx="3987800" cy="3302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10AC649-90BB-E28C-1C1B-BE284AFA76E8}"/>
              </a:ext>
            </a:extLst>
          </p:cNvPr>
          <p:cNvSpPr txBox="1"/>
          <p:nvPr/>
        </p:nvSpPr>
        <p:spPr>
          <a:xfrm>
            <a:off x="6525321" y="5747463"/>
            <a:ext cx="3888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Literature value 54 </a:t>
            </a:r>
            <a:r>
              <a:rPr lang="en-US" sz="3200" dirty="0" err="1">
                <a:solidFill>
                  <a:srgbClr val="FF0000"/>
                </a:solidFill>
              </a:rPr>
              <a:t>ms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71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A475-0800-D093-1B37-33B16FD5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Example: Symmetric Stretch mode in water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3DC61C-0DF4-E4E8-CC58-0E3CD211B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714" y="2099457"/>
            <a:ext cx="5470741" cy="62701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10AC649-90BB-E28C-1C1B-BE284AFA76E8}"/>
              </a:ext>
            </a:extLst>
          </p:cNvPr>
          <p:cNvSpPr txBox="1"/>
          <p:nvPr/>
        </p:nvSpPr>
        <p:spPr>
          <a:xfrm>
            <a:off x="6525321" y="5747463"/>
            <a:ext cx="4096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Literature value 293 </a:t>
            </a:r>
            <a:r>
              <a:rPr lang="en-US" sz="3200" dirty="0" err="1">
                <a:solidFill>
                  <a:srgbClr val="FF0000"/>
                </a:solidFill>
              </a:rPr>
              <a:t>ms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CEE8BE-94FE-2474-6D11-478377B739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189" y="5336562"/>
            <a:ext cx="4216400" cy="330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DBDD6B-A5B2-32C6-B6AB-3908AEDA3A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189" y="3085285"/>
            <a:ext cx="10839066" cy="9200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F59FCB-11E1-6213-62EA-F86889EFAC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2065" y="4333375"/>
            <a:ext cx="8985864" cy="47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18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A475-0800-D093-1B37-33B16FD5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Example: Asymmetric Stretch mode in water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3DC61C-0DF4-E4E8-CC58-0E3CD211B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714" y="2099457"/>
            <a:ext cx="5470741" cy="62701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10AC649-90BB-E28C-1C1B-BE284AFA76E8}"/>
              </a:ext>
            </a:extLst>
          </p:cNvPr>
          <p:cNvSpPr txBox="1"/>
          <p:nvPr/>
        </p:nvSpPr>
        <p:spPr>
          <a:xfrm>
            <a:off x="6525321" y="5747463"/>
            <a:ext cx="3888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Literature value 12 </a:t>
            </a:r>
            <a:r>
              <a:rPr lang="en-US" sz="3200" dirty="0" err="1">
                <a:solidFill>
                  <a:srgbClr val="FF0000"/>
                </a:solidFill>
              </a:rPr>
              <a:t>ms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0F25AE-2254-C245-7C8E-4419D3305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613" y="4364180"/>
            <a:ext cx="8813811" cy="4585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192A11-2D4D-B436-207E-D295321A75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603" y="3206441"/>
            <a:ext cx="10897940" cy="9250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4E9D2A-7818-6B28-A83E-619F4A6779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4163" y="5317078"/>
            <a:ext cx="39878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56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A475-0800-D093-1B37-33B16FD5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Example: Bending mode in </a:t>
            </a:r>
            <a:r>
              <a:rPr lang="en-US" dirty="0" err="1">
                <a:solidFill>
                  <a:srgbClr val="FF0000"/>
                </a:solidFill>
              </a:rPr>
              <a:t>CaOH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3DC61C-0DF4-E4E8-CC58-0E3CD211B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714" y="2099457"/>
            <a:ext cx="5470741" cy="62701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10AC649-90BB-E28C-1C1B-BE284AFA76E8}"/>
              </a:ext>
            </a:extLst>
          </p:cNvPr>
          <p:cNvSpPr txBox="1"/>
          <p:nvPr/>
        </p:nvSpPr>
        <p:spPr>
          <a:xfrm>
            <a:off x="5787483" y="5747463"/>
            <a:ext cx="5961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 measured value of 720 </a:t>
            </a:r>
            <a:r>
              <a:rPr lang="en-US" sz="3200" dirty="0" err="1">
                <a:solidFill>
                  <a:srgbClr val="FF0000"/>
                </a:solidFill>
              </a:rPr>
              <a:t>ms</a:t>
            </a:r>
            <a:r>
              <a:rPr lang="en-US" sz="3200" dirty="0">
                <a:solidFill>
                  <a:srgbClr val="FF0000"/>
                </a:solidFill>
              </a:rPr>
              <a:t> from John Doyle’s group at Harvard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A1A64A-9D55-150E-8A52-43C2C4EF34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613" y="2975468"/>
            <a:ext cx="10694516" cy="9615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45A4F7-B9EB-8924-E04C-2267D894BD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075" y="4312488"/>
            <a:ext cx="8128180" cy="4693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CF2C797-FECC-1571-E33C-327BEDF2C2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4613" y="5300846"/>
            <a:ext cx="4092092" cy="32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0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30A1E-9BC6-B29E-BB82-9B21FA930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Lifetime for </a:t>
            </a:r>
            <a:r>
              <a:rPr lang="en-US" dirty="0" err="1">
                <a:solidFill>
                  <a:srgbClr val="FF0000"/>
                </a:solidFill>
              </a:rPr>
              <a:t>CaOH</a:t>
            </a:r>
            <a:r>
              <a:rPr lang="en-US" dirty="0">
                <a:solidFill>
                  <a:srgbClr val="FF0000"/>
                </a:solidFill>
              </a:rPr>
              <a:t> in an optical dipole trap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5FB8B-8A76-2B86-3755-32F13129C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CaOH</a:t>
            </a:r>
            <a:r>
              <a:rPr lang="en-US" dirty="0"/>
              <a:t> has been successfully laser-cooled and loaded into a three-dimensional magneto-optical trap (MOT).</a:t>
            </a:r>
          </a:p>
          <a:p>
            <a:endParaRPr lang="en-US" dirty="0"/>
          </a:p>
          <a:p>
            <a:r>
              <a:rPr lang="en-US" dirty="0" err="1"/>
              <a:t>CaOH</a:t>
            </a:r>
            <a:r>
              <a:rPr lang="en-US" dirty="0"/>
              <a:t> has recently been further loaded into an optical dipole trap (~ 20 𝜇K). </a:t>
            </a:r>
          </a:p>
          <a:p>
            <a:endParaRPr lang="en-US" dirty="0"/>
          </a:p>
          <a:p>
            <a:r>
              <a:rPr lang="en-US" dirty="0"/>
              <a:t>One important application is to demonstrate precision spectroscopy using the bending mode of linear triatomic molecules. Therefore, the lifetime for 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𝚺(010) state of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CaOH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is being measured. 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031E5-3760-A0F0-A246-FBF117F4F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6BDF-E614-7D4C-9E36-6F72D8703BA6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B57A6E-E7AF-C26D-DC59-AA10018586BE}"/>
              </a:ext>
            </a:extLst>
          </p:cNvPr>
          <p:cNvSpPr txBox="1"/>
          <p:nvPr/>
        </p:nvSpPr>
        <p:spPr>
          <a:xfrm>
            <a:off x="2041742" y="2645868"/>
            <a:ext cx="819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Vilas, Hallas, Anderegg, Robichaud, </a:t>
            </a:r>
            <a:r>
              <a:rPr lang="en-US" dirty="0" err="1"/>
              <a:t>Winnicki</a:t>
            </a:r>
            <a:r>
              <a:rPr lang="en-US" dirty="0"/>
              <a:t>, Mitra, Doyle, </a:t>
            </a:r>
            <a:r>
              <a:rPr lang="en-US" i="1" dirty="0"/>
              <a:t>Nature</a:t>
            </a:r>
            <a:r>
              <a:rPr lang="en-US" dirty="0"/>
              <a:t>, </a:t>
            </a:r>
            <a:r>
              <a:rPr lang="en-US" b="1" dirty="0"/>
              <a:t>606</a:t>
            </a:r>
            <a:r>
              <a:rPr lang="en-US" dirty="0"/>
              <a:t>, 70-74 (2022).</a:t>
            </a:r>
          </a:p>
        </p:txBody>
      </p:sp>
    </p:spTree>
    <p:extLst>
      <p:ext uri="{BB962C8B-B14F-4D97-AF65-F5344CB8AC3E}">
        <p14:creationId xmlns:p14="http://schemas.microsoft.com/office/powerpoint/2010/main" val="236475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8198-2CA7-4188-67C1-9E72383AC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Contributions to the overall lifetime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26C78-44E0-BFDB-4128-2C7848676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064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Spontaneous decay channel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Blackbody radiation induced excitations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Raman scattering from the trapping laser</a:t>
            </a:r>
          </a:p>
          <a:p>
            <a:r>
              <a:rPr lang="en-US" dirty="0">
                <a:solidFill>
                  <a:srgbClr val="002060"/>
                </a:solidFill>
              </a:rPr>
              <a:t>Vacuum loss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BCCAD-41D3-81E3-159F-BE56CC1E9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6BDF-E614-7D4C-9E36-6F72D8703BA6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03B3EDDC-C2B9-C45D-420F-BE55A3A3A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050" y="2287043"/>
            <a:ext cx="2198491" cy="1086313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58B84299-ECAF-250E-77B3-C2FFDCDC1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00" y="3834774"/>
            <a:ext cx="4635500" cy="11303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59C3FD3-DDA9-D001-FB43-71E80B8A527A}"/>
              </a:ext>
            </a:extLst>
          </p:cNvPr>
          <p:cNvSpPr txBox="1"/>
          <p:nvPr/>
        </p:nvSpPr>
        <p:spPr>
          <a:xfrm>
            <a:off x="1773651" y="4852340"/>
            <a:ext cx="4745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Vanhaecke</a:t>
            </a:r>
            <a:r>
              <a:rPr lang="en-US" dirty="0"/>
              <a:t>, </a:t>
            </a:r>
            <a:r>
              <a:rPr lang="en-US" dirty="0" err="1"/>
              <a:t>Dulieu</a:t>
            </a:r>
            <a:r>
              <a:rPr lang="en-US" dirty="0"/>
              <a:t>, </a:t>
            </a:r>
            <a:r>
              <a:rPr lang="en-US" i="1" dirty="0"/>
              <a:t>Mol. Phys.</a:t>
            </a:r>
            <a:r>
              <a:rPr lang="en-US" dirty="0"/>
              <a:t> </a:t>
            </a:r>
            <a:r>
              <a:rPr lang="en-US" b="1" dirty="0"/>
              <a:t>105</a:t>
            </a:r>
            <a:r>
              <a:rPr lang="en-US" dirty="0"/>
              <a:t>, 1723 (2007). </a:t>
            </a:r>
          </a:p>
        </p:txBody>
      </p:sp>
    </p:spTree>
    <p:extLst>
      <p:ext uri="{BB962C8B-B14F-4D97-AF65-F5344CB8AC3E}">
        <p14:creationId xmlns:p14="http://schemas.microsoft.com/office/powerpoint/2010/main" val="106892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8D18-7DEE-5411-E7B8-503FFA6B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Computed lifetime for the </a:t>
            </a:r>
            <a:r>
              <a:rPr lang="en-US" dirty="0">
                <a:solidFill>
                  <a:srgbClr val="FF0000"/>
                </a:solidFill>
                <a:cs typeface="Calibri" panose="020F0502020204030204" pitchFamily="34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  <a:cs typeface="Calibri" panose="020F0502020204030204" pitchFamily="34" charset="0"/>
              </a:rPr>
              <a:t>2</a:t>
            </a:r>
            <a:r>
              <a:rPr lang="en-US" dirty="0">
                <a:solidFill>
                  <a:srgbClr val="FF0000"/>
                </a:solidFill>
                <a:cs typeface="Calibri" panose="020F0502020204030204" pitchFamily="34" charset="0"/>
              </a:rPr>
              <a:t>𝚺(010) states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AF89C-D440-7062-7246-0DA27E7FA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6BDF-E614-7D4C-9E36-6F72D8703BA6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表格 6">
            <a:extLst>
              <a:ext uri="{FF2B5EF4-FFF2-40B4-BE49-F238E27FC236}">
                <a16:creationId xmlns:a16="http://schemas.microsoft.com/office/drawing/2014/main" id="{3C88B0F1-7C4D-C6BE-8C0B-9E62D1EFAA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059339"/>
              </p:ext>
            </p:extLst>
          </p:nvPr>
        </p:nvGraphicFramePr>
        <p:xfrm>
          <a:off x="2244144" y="1930836"/>
          <a:ext cx="6273555" cy="276642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97068">
                  <a:extLst>
                    <a:ext uri="{9D8B030D-6E8A-4147-A177-3AD203B41FA5}">
                      <a16:colId xmlns:a16="http://schemas.microsoft.com/office/drawing/2014/main" val="2199895036"/>
                    </a:ext>
                  </a:extLst>
                </a:gridCol>
                <a:gridCol w="1785302">
                  <a:extLst>
                    <a:ext uri="{9D8B030D-6E8A-4147-A177-3AD203B41FA5}">
                      <a16:colId xmlns:a16="http://schemas.microsoft.com/office/drawing/2014/main" val="2093366863"/>
                    </a:ext>
                  </a:extLst>
                </a:gridCol>
                <a:gridCol w="2091185">
                  <a:extLst>
                    <a:ext uri="{9D8B030D-6E8A-4147-A177-3AD203B41FA5}">
                      <a16:colId xmlns:a16="http://schemas.microsoft.com/office/drawing/2014/main" val="1320881761"/>
                    </a:ext>
                  </a:extLst>
                </a:gridCol>
              </a:tblGrid>
              <a:tr h="5532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Unit: </a:t>
                      </a:r>
                      <a:r>
                        <a:rPr lang="en-US" altLang="zh-CN" sz="24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Spontaneous lifetime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383164"/>
                  </a:ext>
                </a:extLst>
              </a:tr>
              <a:tr h="5532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Molecules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Theory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Measured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230774"/>
                  </a:ext>
                </a:extLst>
              </a:tr>
              <a:tr h="5532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CaOH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876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720(+250,-130)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6385217"/>
                  </a:ext>
                </a:extLst>
              </a:tr>
              <a:tr h="5532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SrOH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902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--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407132"/>
                  </a:ext>
                </a:extLst>
              </a:tr>
              <a:tr h="5532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YbOH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1020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--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33745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347B41A-0DC0-DF81-CF7C-AB553BF27C52}"/>
              </a:ext>
            </a:extLst>
          </p:cNvPr>
          <p:cNvSpPr txBox="1"/>
          <p:nvPr/>
        </p:nvSpPr>
        <p:spPr>
          <a:xfrm>
            <a:off x="4371376" y="5771575"/>
            <a:ext cx="6982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Measured value from John Doyle’s group</a:t>
            </a:r>
          </a:p>
        </p:txBody>
      </p:sp>
    </p:spTree>
    <p:extLst>
      <p:ext uri="{BB962C8B-B14F-4D97-AF65-F5344CB8AC3E}">
        <p14:creationId xmlns:p14="http://schemas.microsoft.com/office/powerpoint/2010/main" val="805436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8D18-7DEE-5411-E7B8-503FFA6B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Computed lifetime for the </a:t>
            </a:r>
            <a:r>
              <a:rPr lang="en-US" dirty="0">
                <a:solidFill>
                  <a:srgbClr val="FF0000"/>
                </a:solidFill>
                <a:cs typeface="Calibri" panose="020F0502020204030204" pitchFamily="34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  <a:cs typeface="Calibri" panose="020F0502020204030204" pitchFamily="34" charset="0"/>
              </a:rPr>
              <a:t>2</a:t>
            </a:r>
            <a:r>
              <a:rPr lang="en-US" dirty="0">
                <a:solidFill>
                  <a:srgbClr val="FF0000"/>
                </a:solidFill>
                <a:cs typeface="Calibri" panose="020F0502020204030204" pitchFamily="34" charset="0"/>
              </a:rPr>
              <a:t>𝚺(010) states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AF89C-D440-7062-7246-0DA27E7FA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6BDF-E614-7D4C-9E36-6F72D8703BA6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表格 6">
            <a:extLst>
              <a:ext uri="{FF2B5EF4-FFF2-40B4-BE49-F238E27FC236}">
                <a16:creationId xmlns:a16="http://schemas.microsoft.com/office/drawing/2014/main" id="{3C88B0F1-7C4D-C6BE-8C0B-9E62D1EFAA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650107"/>
              </p:ext>
            </p:extLst>
          </p:nvPr>
        </p:nvGraphicFramePr>
        <p:xfrm>
          <a:off x="2406982" y="1930836"/>
          <a:ext cx="6273555" cy="276642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97068">
                  <a:extLst>
                    <a:ext uri="{9D8B030D-6E8A-4147-A177-3AD203B41FA5}">
                      <a16:colId xmlns:a16="http://schemas.microsoft.com/office/drawing/2014/main" val="2199895036"/>
                    </a:ext>
                  </a:extLst>
                </a:gridCol>
                <a:gridCol w="1785302">
                  <a:extLst>
                    <a:ext uri="{9D8B030D-6E8A-4147-A177-3AD203B41FA5}">
                      <a16:colId xmlns:a16="http://schemas.microsoft.com/office/drawing/2014/main" val="2093366863"/>
                    </a:ext>
                  </a:extLst>
                </a:gridCol>
                <a:gridCol w="2091185">
                  <a:extLst>
                    <a:ext uri="{9D8B030D-6E8A-4147-A177-3AD203B41FA5}">
                      <a16:colId xmlns:a16="http://schemas.microsoft.com/office/drawing/2014/main" val="1320881761"/>
                    </a:ext>
                  </a:extLst>
                </a:gridCol>
              </a:tblGrid>
              <a:tr h="5532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Unit: </a:t>
                      </a:r>
                      <a:r>
                        <a:rPr lang="en-US" altLang="zh-CN" sz="24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Overall lifetime at 300K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383164"/>
                  </a:ext>
                </a:extLst>
              </a:tr>
              <a:tr h="5532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Molecules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Theory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Measured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230774"/>
                  </a:ext>
                </a:extLst>
              </a:tr>
              <a:tr h="5532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CaOH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409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360(+110,-70)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6385217"/>
                  </a:ext>
                </a:extLst>
              </a:tr>
              <a:tr h="5532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SrOH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439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--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407132"/>
                  </a:ext>
                </a:extLst>
              </a:tr>
              <a:tr h="5532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YbOH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--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33745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1174882-8570-22EA-22EE-135269291D6F}"/>
              </a:ext>
            </a:extLst>
          </p:cNvPr>
          <p:cNvSpPr txBox="1"/>
          <p:nvPr/>
        </p:nvSpPr>
        <p:spPr>
          <a:xfrm>
            <a:off x="2244144" y="4937409"/>
            <a:ext cx="7064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Experiments with coherence times ∼ 1s are achievable provided that technical sources of loss are addressed. 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7FB7BC-D7FF-468B-32FE-8CD84F7CF625}"/>
              </a:ext>
            </a:extLst>
          </p:cNvPr>
          <p:cNvSpPr txBox="1"/>
          <p:nvPr/>
        </p:nvSpPr>
        <p:spPr>
          <a:xfrm>
            <a:off x="4371376" y="5771575"/>
            <a:ext cx="6982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Measured value from John Doyle’s group</a:t>
            </a:r>
          </a:p>
        </p:txBody>
      </p:sp>
    </p:spTree>
    <p:extLst>
      <p:ext uri="{BB962C8B-B14F-4D97-AF65-F5344CB8AC3E}">
        <p14:creationId xmlns:p14="http://schemas.microsoft.com/office/powerpoint/2010/main" val="106050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A475-0800-D093-1B37-33B16FD5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Lifetimes for electronic and vibrational excited states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644855-830D-0D81-C077-AC1131330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712" y="2336800"/>
            <a:ext cx="1983431" cy="5778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B218697-A0E6-A1B6-0050-E5D27688954C}"/>
              </a:ext>
            </a:extLst>
          </p:cNvPr>
          <p:cNvSpPr/>
          <p:nvPr/>
        </p:nvSpPr>
        <p:spPr>
          <a:xfrm>
            <a:off x="4157663" y="2336800"/>
            <a:ext cx="500062" cy="5778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CD99C00-2525-E3B1-CFD6-4241EF7CC59C}"/>
              </a:ext>
            </a:extLst>
          </p:cNvPr>
          <p:cNvCxnSpPr>
            <a:stCxn id="5" idx="2"/>
          </p:cNvCxnSpPr>
          <p:nvPr/>
        </p:nvCxnSpPr>
        <p:spPr>
          <a:xfrm flipH="1">
            <a:off x="3371850" y="2914650"/>
            <a:ext cx="1035844" cy="165735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705E72D-B044-36A0-48F2-C7476C6ECD3F}"/>
              </a:ext>
            </a:extLst>
          </p:cNvPr>
          <p:cNvSpPr txBox="1"/>
          <p:nvPr/>
        </p:nvSpPr>
        <p:spPr>
          <a:xfrm>
            <a:off x="2605230" y="4572000"/>
            <a:ext cx="1533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Lifetime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0CC0CA-937A-EF6E-677E-140EA55C17B2}"/>
              </a:ext>
            </a:extLst>
          </p:cNvPr>
          <p:cNvSpPr/>
          <p:nvPr/>
        </p:nvSpPr>
        <p:spPr>
          <a:xfrm>
            <a:off x="5917264" y="2336800"/>
            <a:ext cx="500062" cy="5778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5082137-C448-59BA-AC5A-ADDD4B9B796F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6167295" y="2914650"/>
            <a:ext cx="990315" cy="165735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CE2F049-46EA-75C0-C300-9B2A5632EB88}"/>
              </a:ext>
            </a:extLst>
          </p:cNvPr>
          <p:cNvSpPr txBox="1"/>
          <p:nvPr/>
        </p:nvSpPr>
        <p:spPr>
          <a:xfrm>
            <a:off x="5283987" y="4690169"/>
            <a:ext cx="42580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decay rate </a:t>
            </a:r>
          </a:p>
          <a:p>
            <a:pPr algn="ctr"/>
            <a:r>
              <a:rPr lang="en-US" sz="3200" dirty="0">
                <a:solidFill>
                  <a:srgbClr val="002060"/>
                </a:solidFill>
              </a:rPr>
              <a:t>(“Einstein A coefficient”)</a:t>
            </a:r>
          </a:p>
        </p:txBody>
      </p:sp>
    </p:spTree>
    <p:extLst>
      <p:ext uri="{BB962C8B-B14F-4D97-AF65-F5344CB8AC3E}">
        <p14:creationId xmlns:p14="http://schemas.microsoft.com/office/powerpoint/2010/main" val="142344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A475-0800-D093-1B37-33B16FD5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Lifetimes for electronic and vibrational excited states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917137-E83D-E8C9-A8FE-6165E6019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266" y="2343150"/>
            <a:ext cx="3437467" cy="1600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996005E-32FB-6E62-3C46-B8C0E729E498}"/>
              </a:ext>
            </a:extLst>
          </p:cNvPr>
          <p:cNvSpPr/>
          <p:nvPr/>
        </p:nvSpPr>
        <p:spPr>
          <a:xfrm>
            <a:off x="6257926" y="2536825"/>
            <a:ext cx="500062" cy="5778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BCD212E-090F-940A-AAD9-140B9C1BB1FE}"/>
              </a:ext>
            </a:extLst>
          </p:cNvPr>
          <p:cNvCxnSpPr>
            <a:stCxn id="6" idx="2"/>
          </p:cNvCxnSpPr>
          <p:nvPr/>
        </p:nvCxnSpPr>
        <p:spPr>
          <a:xfrm flipH="1">
            <a:off x="5472113" y="3114675"/>
            <a:ext cx="1035844" cy="165735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24C635A-1505-5956-CCD0-1286B167DC34}"/>
              </a:ext>
            </a:extLst>
          </p:cNvPr>
          <p:cNvSpPr txBox="1"/>
          <p:nvPr/>
        </p:nvSpPr>
        <p:spPr>
          <a:xfrm>
            <a:off x="3676793" y="4714875"/>
            <a:ext cx="39098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transition dipole moment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03C2C8-3918-636C-89D8-2C8E64A7471E}"/>
              </a:ext>
            </a:extLst>
          </p:cNvPr>
          <p:cNvSpPr/>
          <p:nvPr/>
        </p:nvSpPr>
        <p:spPr>
          <a:xfrm>
            <a:off x="6988379" y="2529798"/>
            <a:ext cx="500062" cy="5778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F3C7532-6C79-B187-435C-774A8516D92E}"/>
              </a:ext>
            </a:extLst>
          </p:cNvPr>
          <p:cNvCxnSpPr>
            <a:cxnSpLocks/>
          </p:cNvCxnSpPr>
          <p:nvPr/>
        </p:nvCxnSpPr>
        <p:spPr>
          <a:xfrm flipV="1">
            <a:off x="7543801" y="2343150"/>
            <a:ext cx="2004933" cy="51780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A02CB45-155C-733E-3692-B7EF72DD20BD}"/>
              </a:ext>
            </a:extLst>
          </p:cNvPr>
          <p:cNvSpPr txBox="1"/>
          <p:nvPr/>
        </p:nvSpPr>
        <p:spPr>
          <a:xfrm>
            <a:off x="8056099" y="1647111"/>
            <a:ext cx="3909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transition energy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7EAAD3-E702-DDBF-9E65-ED8EAF433ABC}"/>
              </a:ext>
            </a:extLst>
          </p:cNvPr>
          <p:cNvSpPr/>
          <p:nvPr/>
        </p:nvSpPr>
        <p:spPr>
          <a:xfrm>
            <a:off x="6728008" y="3487023"/>
            <a:ext cx="362340" cy="5778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C107BE3-598D-013B-B43A-3B7889F73C7E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6909178" y="4064873"/>
            <a:ext cx="1742352" cy="95019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3295556-BBE1-C9A8-E533-4A9CEC6BC157}"/>
              </a:ext>
            </a:extLst>
          </p:cNvPr>
          <p:cNvSpPr txBox="1"/>
          <p:nvPr/>
        </p:nvSpPr>
        <p:spPr>
          <a:xfrm>
            <a:off x="7832352" y="4998872"/>
            <a:ext cx="2833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speed of light</a:t>
            </a:r>
          </a:p>
        </p:txBody>
      </p:sp>
    </p:spTree>
    <p:extLst>
      <p:ext uri="{BB962C8B-B14F-4D97-AF65-F5344CB8AC3E}">
        <p14:creationId xmlns:p14="http://schemas.microsoft.com/office/powerpoint/2010/main" val="300876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 animBg="1"/>
      <p:bldP spid="16" grpId="0"/>
      <p:bldP spid="21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A475-0800-D093-1B37-33B16FD5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Lifetimes for electronic and vibrational excited states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96005E-32FB-6E62-3C46-B8C0E729E498}"/>
              </a:ext>
            </a:extLst>
          </p:cNvPr>
          <p:cNvSpPr/>
          <p:nvPr/>
        </p:nvSpPr>
        <p:spPr>
          <a:xfrm>
            <a:off x="3227995" y="2933104"/>
            <a:ext cx="500062" cy="5778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BCD212E-090F-940A-AAD9-140B9C1BB1FE}"/>
              </a:ext>
            </a:extLst>
          </p:cNvPr>
          <p:cNvCxnSpPr>
            <a:stCxn id="6" idx="2"/>
          </p:cNvCxnSpPr>
          <p:nvPr/>
        </p:nvCxnSpPr>
        <p:spPr>
          <a:xfrm flipH="1">
            <a:off x="2442182" y="3510954"/>
            <a:ext cx="1035844" cy="165735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24C635A-1505-5956-CCD0-1286B167DC34}"/>
              </a:ext>
            </a:extLst>
          </p:cNvPr>
          <p:cNvSpPr txBox="1"/>
          <p:nvPr/>
        </p:nvSpPr>
        <p:spPr>
          <a:xfrm>
            <a:off x="646862" y="5111154"/>
            <a:ext cx="3909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Decay rate in s</a:t>
            </a:r>
            <a:r>
              <a:rPr lang="en-US" sz="3200" baseline="30000" dirty="0">
                <a:solidFill>
                  <a:srgbClr val="002060"/>
                </a:solidFill>
              </a:rPr>
              <a:t>-1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03C2C8-3918-636C-89D8-2C8E64A7471E}"/>
              </a:ext>
            </a:extLst>
          </p:cNvPr>
          <p:cNvSpPr/>
          <p:nvPr/>
        </p:nvSpPr>
        <p:spPr>
          <a:xfrm>
            <a:off x="8056099" y="3014530"/>
            <a:ext cx="500062" cy="5778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F3C7532-6C79-B187-435C-774A8516D92E}"/>
              </a:ext>
            </a:extLst>
          </p:cNvPr>
          <p:cNvCxnSpPr>
            <a:cxnSpLocks/>
          </p:cNvCxnSpPr>
          <p:nvPr/>
        </p:nvCxnSpPr>
        <p:spPr>
          <a:xfrm flipV="1">
            <a:off x="8611521" y="2050417"/>
            <a:ext cx="1042145" cy="129526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A02CB45-155C-733E-3692-B7EF72DD20BD}"/>
              </a:ext>
            </a:extLst>
          </p:cNvPr>
          <p:cNvSpPr txBox="1"/>
          <p:nvPr/>
        </p:nvSpPr>
        <p:spPr>
          <a:xfrm>
            <a:off x="8056099" y="1159909"/>
            <a:ext cx="39098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transition energy in cm</a:t>
            </a:r>
            <a:r>
              <a:rPr lang="en-US" sz="3200" baseline="30000" dirty="0">
                <a:solidFill>
                  <a:srgbClr val="002060"/>
                </a:solidFill>
              </a:rPr>
              <a:t>-1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7EAAD3-E702-DDBF-9E65-ED8EAF433ABC}"/>
              </a:ext>
            </a:extLst>
          </p:cNvPr>
          <p:cNvSpPr/>
          <p:nvPr/>
        </p:nvSpPr>
        <p:spPr>
          <a:xfrm>
            <a:off x="7543801" y="3014530"/>
            <a:ext cx="362340" cy="5778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C107BE3-598D-013B-B43A-3B7889F73C7E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7724971" y="3592380"/>
            <a:ext cx="1742352" cy="95019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3295556-BBE1-C9A8-E533-4A9CEC6BC157}"/>
              </a:ext>
            </a:extLst>
          </p:cNvPr>
          <p:cNvSpPr txBox="1"/>
          <p:nvPr/>
        </p:nvSpPr>
        <p:spPr>
          <a:xfrm>
            <a:off x="8056099" y="4541927"/>
            <a:ext cx="28330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Transition dipole in Debye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A6E70C-19FF-0F74-F11D-2968A4E4D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962" y="2883935"/>
            <a:ext cx="5470741" cy="62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9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 animBg="1"/>
      <p:bldP spid="16" grpId="0"/>
      <p:bldP spid="21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A475-0800-D093-1B37-33B16FD5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Example: fluorescence Lifetime for an allowed electronic excited state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3DC61C-0DF4-E4E8-CC58-0E3CD211B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714" y="2099457"/>
            <a:ext cx="5470741" cy="6270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E904B0-72F4-D8DC-704D-1E47967E1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8714" y="3219451"/>
            <a:ext cx="2476500" cy="419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D6D899-4EB3-B501-C1EA-9142C85807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8714" y="3924714"/>
            <a:ext cx="4762500" cy="419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90C383C-A413-612D-59E5-16BE0121A7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8714" y="4645878"/>
            <a:ext cx="3390900" cy="431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6DABCC1-2064-0457-D98E-FDC63406FB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96664" y="5379602"/>
            <a:ext cx="4546600" cy="4191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E5B47C7-06D4-22B0-FE29-0F5C9DC4D050}"/>
              </a:ext>
            </a:extLst>
          </p:cNvPr>
          <p:cNvSpPr/>
          <p:nvPr/>
        </p:nvSpPr>
        <p:spPr>
          <a:xfrm>
            <a:off x="6940446" y="5379602"/>
            <a:ext cx="1210768" cy="541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EF34CFA-DFCC-8A39-DAAF-A6C2BC5D62CA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8151214" y="4751882"/>
            <a:ext cx="1562412" cy="898477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20BA2C7-D1D9-CE53-F4EE-631E134CBE68}"/>
              </a:ext>
            </a:extLst>
          </p:cNvPr>
          <p:cNvSpPr txBox="1"/>
          <p:nvPr/>
        </p:nvSpPr>
        <p:spPr>
          <a:xfrm>
            <a:off x="8590345" y="4131525"/>
            <a:ext cx="2763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Typical lifetime</a:t>
            </a:r>
          </a:p>
        </p:txBody>
      </p:sp>
    </p:spTree>
    <p:extLst>
      <p:ext uri="{BB962C8B-B14F-4D97-AF65-F5344CB8AC3E}">
        <p14:creationId xmlns:p14="http://schemas.microsoft.com/office/powerpoint/2010/main" val="230561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A475-0800-D093-1B37-33B16FD5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Example: phosphorescence Lifetime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3DC61C-0DF4-E4E8-CC58-0E3CD211B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714" y="2099457"/>
            <a:ext cx="5470741" cy="6270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E904B0-72F4-D8DC-704D-1E47967E1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8714" y="3219451"/>
            <a:ext cx="2476500" cy="419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D6D899-4EB3-B501-C1EA-9142C85807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8714" y="3924714"/>
            <a:ext cx="4762500" cy="419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90C383C-A413-612D-59E5-16BE0121A7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8714" y="4645878"/>
            <a:ext cx="3390900" cy="431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6DABCC1-2064-0457-D98E-FDC63406FB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96664" y="5379602"/>
            <a:ext cx="4546600" cy="4191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E5B47C7-06D4-22B0-FE29-0F5C9DC4D050}"/>
              </a:ext>
            </a:extLst>
          </p:cNvPr>
          <p:cNvSpPr/>
          <p:nvPr/>
        </p:nvSpPr>
        <p:spPr>
          <a:xfrm>
            <a:off x="6940446" y="5379602"/>
            <a:ext cx="1210768" cy="541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EF34CFA-DFCC-8A39-DAAF-A6C2BC5D62CA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8151214" y="4751882"/>
            <a:ext cx="1562412" cy="898477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20BA2C7-D1D9-CE53-F4EE-631E134CBE68}"/>
              </a:ext>
            </a:extLst>
          </p:cNvPr>
          <p:cNvSpPr txBox="1"/>
          <p:nvPr/>
        </p:nvSpPr>
        <p:spPr>
          <a:xfrm>
            <a:off x="8590345" y="4131525"/>
            <a:ext cx="2763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Typical lifetime</a:t>
            </a:r>
          </a:p>
        </p:txBody>
      </p:sp>
    </p:spTree>
    <p:extLst>
      <p:ext uri="{BB962C8B-B14F-4D97-AF65-F5344CB8AC3E}">
        <p14:creationId xmlns:p14="http://schemas.microsoft.com/office/powerpoint/2010/main" val="413606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A475-0800-D093-1B37-33B16FD5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Example: phosphorescence Lifetime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3DC61C-0DF4-E4E8-CC58-0E3CD211B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714" y="2099457"/>
            <a:ext cx="5470741" cy="6270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D6D899-4EB3-B501-C1EA-9142C8580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8714" y="3924714"/>
            <a:ext cx="4762500" cy="419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90C383C-A413-612D-59E5-16BE0121A7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8714" y="4645878"/>
            <a:ext cx="3390900" cy="431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6DABCC1-2064-0457-D98E-FDC63406FB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6664" y="5379602"/>
            <a:ext cx="4546600" cy="4191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E5B47C7-06D4-22B0-FE29-0F5C9DC4D050}"/>
              </a:ext>
            </a:extLst>
          </p:cNvPr>
          <p:cNvSpPr/>
          <p:nvPr/>
        </p:nvSpPr>
        <p:spPr>
          <a:xfrm>
            <a:off x="6940446" y="5379602"/>
            <a:ext cx="1210768" cy="541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EF34CFA-DFCC-8A39-DAAF-A6C2BC5D62CA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8151214" y="4751882"/>
            <a:ext cx="1562412" cy="898477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20BA2C7-D1D9-CE53-F4EE-631E134CBE68}"/>
              </a:ext>
            </a:extLst>
          </p:cNvPr>
          <p:cNvSpPr txBox="1"/>
          <p:nvPr/>
        </p:nvSpPr>
        <p:spPr>
          <a:xfrm>
            <a:off x="8590345" y="4131525"/>
            <a:ext cx="2763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Typical lifetime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93B2C6-C46B-A776-2F23-2E023B6BEE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8714" y="3203550"/>
            <a:ext cx="30480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38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405E3A-A096-8C0D-F005-DFC0AC7F6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3465" y="5428314"/>
            <a:ext cx="4376192" cy="3936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D7A475-0800-D093-1B37-33B16FD5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Example: phosphorescence Lifetime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3DC61C-0DF4-E4E8-CC58-0E3CD211B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8714" y="2099457"/>
            <a:ext cx="5470741" cy="6270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D6D899-4EB3-B501-C1EA-9142C85807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8714" y="3924714"/>
            <a:ext cx="4762500" cy="4191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E5B47C7-06D4-22B0-FE29-0F5C9DC4D050}"/>
              </a:ext>
            </a:extLst>
          </p:cNvPr>
          <p:cNvSpPr/>
          <p:nvPr/>
        </p:nvSpPr>
        <p:spPr>
          <a:xfrm>
            <a:off x="6940446" y="5379602"/>
            <a:ext cx="1210768" cy="541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EF34CFA-DFCC-8A39-DAAF-A6C2BC5D62CA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8151214" y="4751882"/>
            <a:ext cx="1562412" cy="898477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20BA2C7-D1D9-CE53-F4EE-631E134CBE68}"/>
              </a:ext>
            </a:extLst>
          </p:cNvPr>
          <p:cNvSpPr txBox="1"/>
          <p:nvPr/>
        </p:nvSpPr>
        <p:spPr>
          <a:xfrm>
            <a:off x="8590345" y="4131525"/>
            <a:ext cx="2763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Typical lifetime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93B2C6-C46B-A776-2F23-2E023B6BEE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8714" y="3203550"/>
            <a:ext cx="3048000" cy="419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5179C0-B126-89E7-BC88-17801EEEB9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8714" y="4748134"/>
            <a:ext cx="33528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16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A475-0800-D093-1B37-33B16FD5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Example: Lifetime for a vibrationally excited state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3DC61C-0DF4-E4E8-CC58-0E3CD211B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714" y="2099457"/>
            <a:ext cx="5470741" cy="6270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98D252-1AB0-48C0-B6CB-B10056744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907" y="3135245"/>
            <a:ext cx="6893399" cy="4028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2491D9-D987-E936-871D-E23DCAE81B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9091" y="3969603"/>
            <a:ext cx="3983838" cy="4028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DB89F6F-9289-BD1E-D049-0C7A5A01D5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6479" y="5113520"/>
            <a:ext cx="4946226" cy="40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3128</TotalTime>
  <Words>392</Words>
  <Application>Microsoft Macintosh PowerPoint</Application>
  <PresentationFormat>Widescreen</PresentationFormat>
  <Paragraphs>92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Spectroscopy applications (II)</vt:lpstr>
      <vt:lpstr>Lifetimes for electronic and vibrational excited states</vt:lpstr>
      <vt:lpstr>Lifetimes for electronic and vibrational excited states</vt:lpstr>
      <vt:lpstr>Lifetimes for electronic and vibrational excited states</vt:lpstr>
      <vt:lpstr>Example: fluorescence Lifetime for an allowed electronic excited state</vt:lpstr>
      <vt:lpstr>Example: phosphorescence Lifetime</vt:lpstr>
      <vt:lpstr>Example: phosphorescence Lifetime</vt:lpstr>
      <vt:lpstr>Example: phosphorescence Lifetime</vt:lpstr>
      <vt:lpstr>Example: Lifetime for a vibrationally excited state</vt:lpstr>
      <vt:lpstr>Example: Lifetime for a vibrationally excited state</vt:lpstr>
      <vt:lpstr>Example: Bending mode in water molecule</vt:lpstr>
      <vt:lpstr>Example: Symmetric Stretch mode in water</vt:lpstr>
      <vt:lpstr>Example: Asymmetric Stretch mode in water</vt:lpstr>
      <vt:lpstr>Example: Bending mode in CaOH</vt:lpstr>
      <vt:lpstr>Lifetime for CaOH in an optical dipole trap </vt:lpstr>
      <vt:lpstr>Contributions to the overall lifetime</vt:lpstr>
      <vt:lpstr>Computed lifetime for the X2𝚺(010) states</vt:lpstr>
      <vt:lpstr>Computed lifetime for the X2𝚺(010) states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Spectroscopy applications (II)</dc:title>
  <dc:creator>Lan Cheng</dc:creator>
  <cp:lastModifiedBy>Lan Cheng</cp:lastModifiedBy>
  <cp:revision>28</cp:revision>
  <dcterms:created xsi:type="dcterms:W3CDTF">2022-10-04T16:29:35Z</dcterms:created>
  <dcterms:modified xsi:type="dcterms:W3CDTF">2022-10-14T15:36:57Z</dcterms:modified>
</cp:coreProperties>
</file>